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300" r:id="rId4"/>
    <p:sldId id="259" r:id="rId5"/>
    <p:sldId id="260" r:id="rId6"/>
    <p:sldId id="301" r:id="rId7"/>
    <p:sldId id="283" r:id="rId8"/>
    <p:sldId id="284" r:id="rId9"/>
    <p:sldId id="285" r:id="rId10"/>
    <p:sldId id="286" r:id="rId11"/>
    <p:sldId id="287" r:id="rId12"/>
    <p:sldId id="296" r:id="rId13"/>
    <p:sldId id="297" r:id="rId14"/>
    <p:sldId id="307" r:id="rId15"/>
    <p:sldId id="302" r:id="rId16"/>
    <p:sldId id="295" r:id="rId17"/>
    <p:sldId id="303" r:id="rId18"/>
    <p:sldId id="276" r:id="rId19"/>
    <p:sldId id="304" r:id="rId20"/>
    <p:sldId id="298" r:id="rId21"/>
    <p:sldId id="299" r:id="rId22"/>
    <p:sldId id="305" r:id="rId23"/>
    <p:sldId id="309" r:id="rId24"/>
    <p:sldId id="308" r:id="rId25"/>
    <p:sldId id="279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30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edsurveys.rti.org/IPEDS_TRP_DOCS/prod/documents/TRP63_Summary.pdf" TargetMode="External"/><Relationship Id="rId1" Type="http://schemas.openxmlformats.org/officeDocument/2006/relationships/hyperlink" Target="https://nces.ed.gov/ipeds/pdf/NPEC/data/NPEC_Paper_IMPROVING_EXPANDING_IPEDS_ADMISSIONS_SURVEY_COMPONENT.pdf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nces.ed.gov/ipeds/pdf/NPEC/data/NPEC_Paper_IMPROVING_EXPANDING_IPEDS_ADMISSIONS_SURVEY_COMPONENT.pdf" TargetMode="External"/><Relationship Id="rId1" Type="http://schemas.openxmlformats.org/officeDocument/2006/relationships/hyperlink" Target="https://edsurveys.rti.org/IPEDS_TRP_DOCS/prod/documents/TRP63_Summary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09D8B8-3D29-4E5C-873F-BC4182148054}" type="doc">
      <dgm:prSet loTypeId="urn:microsoft.com/office/officeart/2005/8/layout/process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40A58F9-FFB5-46F2-BCB8-B37CC74F73D6}">
      <dgm:prSet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Improving IPEDS Data Collection on High School Students Enrolled in College Courses</a:t>
          </a:r>
        </a:p>
      </dgm:t>
    </dgm:pt>
    <dgm:pt modelId="{31089986-104D-4340-BD25-53F4A44DCF49}" type="parTrans" cxnId="{7C36CCC9-9D2E-4129-B29C-1271851FFF30}">
      <dgm:prSet/>
      <dgm:spPr/>
      <dgm:t>
        <a:bodyPr/>
        <a:lstStyle/>
        <a:p>
          <a:endParaRPr lang="en-US"/>
        </a:p>
      </dgm:t>
    </dgm:pt>
    <dgm:pt modelId="{8FC0831B-EBEE-443A-8AA1-CE0F7C6965B1}" type="sibTrans" cxnId="{7C36CCC9-9D2E-4129-B29C-1271851FFF30}">
      <dgm:prSet/>
      <dgm:spPr/>
      <dgm:t>
        <a:bodyPr/>
        <a:lstStyle/>
        <a:p>
          <a:endParaRPr lang="en-US"/>
        </a:p>
      </dgm:t>
    </dgm:pt>
    <dgm:pt modelId="{EDC02D66-D68A-4C4F-A01A-93AB2D89ADDB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https://nces.ed.gov/ipeds/pdf/NPEC/data/NPEC_Paper_IPEDS_High_School_Students_and_College_Courses_2017.pdf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E5FD4E-DABD-4841-9C10-61CEC158BF83}" type="parTrans" cxnId="{FD0961DC-FBB7-4E1E-9B16-B0F1F856D0A4}">
      <dgm:prSet/>
      <dgm:spPr/>
      <dgm:t>
        <a:bodyPr/>
        <a:lstStyle/>
        <a:p>
          <a:endParaRPr lang="en-US"/>
        </a:p>
      </dgm:t>
    </dgm:pt>
    <dgm:pt modelId="{CE1CE0E6-FE3B-470B-9F16-1B01A3B5BB00}" type="sibTrans" cxnId="{FD0961DC-FBB7-4E1E-9B16-B0F1F856D0A4}">
      <dgm:prSet/>
      <dgm:spPr/>
      <dgm:t>
        <a:bodyPr/>
        <a:lstStyle/>
        <a:p>
          <a:endParaRPr lang="en-US"/>
        </a:p>
      </dgm:t>
    </dgm:pt>
    <dgm:pt modelId="{FFEBD624-20D3-4716-A297-AFA104605FC5}">
      <dgm:prSet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Dual Enrollment TRP #63</a:t>
          </a:r>
        </a:p>
      </dgm:t>
    </dgm:pt>
    <dgm:pt modelId="{9432FB62-2F4E-4276-8732-ECA7A49A50C5}" type="parTrans" cxnId="{636A18A6-7281-42BB-95A9-42B18319EF58}">
      <dgm:prSet/>
      <dgm:spPr/>
      <dgm:t>
        <a:bodyPr/>
        <a:lstStyle/>
        <a:p>
          <a:endParaRPr lang="en-US"/>
        </a:p>
      </dgm:t>
    </dgm:pt>
    <dgm:pt modelId="{BC714C59-5864-4435-BA01-BCE6903A0FEB}" type="sibTrans" cxnId="{636A18A6-7281-42BB-95A9-42B18319EF58}">
      <dgm:prSet/>
      <dgm:spPr/>
      <dgm:t>
        <a:bodyPr/>
        <a:lstStyle/>
        <a:p>
          <a:endParaRPr lang="en-US"/>
        </a:p>
      </dgm:t>
    </dgm:pt>
    <dgm:pt modelId="{36A2EAD9-266E-41DB-903D-5C7451A54BDE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https://edsurveys.rti.org/IPEDS_TRP_DOCS/prod/documents/TRP63_Summary.pdf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823A09-BBE6-4575-9529-D61F54728FC9}" type="parTrans" cxnId="{F7CAC6AA-550C-4E45-B6AD-A633814E3E5E}">
      <dgm:prSet/>
      <dgm:spPr/>
      <dgm:t>
        <a:bodyPr/>
        <a:lstStyle/>
        <a:p>
          <a:endParaRPr lang="en-US"/>
        </a:p>
      </dgm:t>
    </dgm:pt>
    <dgm:pt modelId="{FE1DB52D-7D95-4A50-9EAE-A7FB8895D807}" type="sibTrans" cxnId="{F7CAC6AA-550C-4E45-B6AD-A633814E3E5E}">
      <dgm:prSet/>
      <dgm:spPr/>
      <dgm:t>
        <a:bodyPr/>
        <a:lstStyle/>
        <a:p>
          <a:endParaRPr lang="en-US"/>
        </a:p>
      </dgm:t>
    </dgm:pt>
    <dgm:pt modelId="{32BD9544-A5A8-4795-AD52-59C2F189A9A7}" type="pres">
      <dgm:prSet presAssocID="{1409D8B8-3D29-4E5C-873F-BC4182148054}" presName="Name0" presStyleCnt="0">
        <dgm:presLayoutVars>
          <dgm:dir/>
          <dgm:animLvl val="lvl"/>
          <dgm:resizeHandles val="exact"/>
        </dgm:presLayoutVars>
      </dgm:prSet>
      <dgm:spPr/>
    </dgm:pt>
    <dgm:pt modelId="{7CAD8317-2EDF-49AF-B86C-0DDA762551A9}" type="pres">
      <dgm:prSet presAssocID="{FFEBD624-20D3-4716-A297-AFA104605FC5}" presName="boxAndChildren" presStyleCnt="0"/>
      <dgm:spPr/>
    </dgm:pt>
    <dgm:pt modelId="{1DD9E369-6378-4298-AA7B-78E95A4BBB35}" type="pres">
      <dgm:prSet presAssocID="{FFEBD624-20D3-4716-A297-AFA104605FC5}" presName="parentTextBox" presStyleLbl="node1" presStyleIdx="0" presStyleCnt="2"/>
      <dgm:spPr/>
    </dgm:pt>
    <dgm:pt modelId="{F943AE50-5928-48D5-B4FE-60F594E364E4}" type="pres">
      <dgm:prSet presAssocID="{FFEBD624-20D3-4716-A297-AFA104605FC5}" presName="entireBox" presStyleLbl="node1" presStyleIdx="0" presStyleCnt="2" custLinFactNeighborY="1011"/>
      <dgm:spPr/>
    </dgm:pt>
    <dgm:pt modelId="{F1DDAB01-3FA2-4A15-9812-819FC7D5040A}" type="pres">
      <dgm:prSet presAssocID="{FFEBD624-20D3-4716-A297-AFA104605FC5}" presName="descendantBox" presStyleCnt="0"/>
      <dgm:spPr/>
    </dgm:pt>
    <dgm:pt modelId="{8110B65F-5CA3-46ED-A2E6-62099DE743D8}" type="pres">
      <dgm:prSet presAssocID="{36A2EAD9-266E-41DB-903D-5C7451A54BDE}" presName="childTextBox" presStyleLbl="fgAccFollowNode1" presStyleIdx="0" presStyleCnt="2">
        <dgm:presLayoutVars>
          <dgm:bulletEnabled val="1"/>
        </dgm:presLayoutVars>
      </dgm:prSet>
      <dgm:spPr/>
    </dgm:pt>
    <dgm:pt modelId="{81C1FF1A-E962-4830-8977-1C25EC580637}" type="pres">
      <dgm:prSet presAssocID="{8FC0831B-EBEE-443A-8AA1-CE0F7C6965B1}" presName="sp" presStyleCnt="0"/>
      <dgm:spPr/>
    </dgm:pt>
    <dgm:pt modelId="{615EF5FF-EDD6-4F94-BDAD-BA2651107035}" type="pres">
      <dgm:prSet presAssocID="{740A58F9-FFB5-46F2-BCB8-B37CC74F73D6}" presName="arrowAndChildren" presStyleCnt="0"/>
      <dgm:spPr/>
    </dgm:pt>
    <dgm:pt modelId="{6A0FB7AA-2A35-4947-BCD2-1E884717572F}" type="pres">
      <dgm:prSet presAssocID="{740A58F9-FFB5-46F2-BCB8-B37CC74F73D6}" presName="parentTextArrow" presStyleLbl="node1" presStyleIdx="0" presStyleCnt="2"/>
      <dgm:spPr/>
    </dgm:pt>
    <dgm:pt modelId="{A7738211-5A69-4BC8-8115-5DBCD0C6057B}" type="pres">
      <dgm:prSet presAssocID="{740A58F9-FFB5-46F2-BCB8-B37CC74F73D6}" presName="arrow" presStyleLbl="node1" presStyleIdx="1" presStyleCnt="2"/>
      <dgm:spPr/>
    </dgm:pt>
    <dgm:pt modelId="{E39D9AD7-D0C5-4689-B7FB-54CEEB146B8D}" type="pres">
      <dgm:prSet presAssocID="{740A58F9-FFB5-46F2-BCB8-B37CC74F73D6}" presName="descendantArrow" presStyleCnt="0"/>
      <dgm:spPr/>
    </dgm:pt>
    <dgm:pt modelId="{45A01E2D-1E20-4C5A-991F-8F9284ECF5EF}" type="pres">
      <dgm:prSet presAssocID="{EDC02D66-D68A-4C4F-A01A-93AB2D89ADDB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07A0FC26-9BAA-4FD7-8189-594C8DB9B645}" type="presOf" srcId="{740A58F9-FFB5-46F2-BCB8-B37CC74F73D6}" destId="{A7738211-5A69-4BC8-8115-5DBCD0C6057B}" srcOrd="1" destOrd="0" presId="urn:microsoft.com/office/officeart/2005/8/layout/process4"/>
    <dgm:cxn modelId="{030FD149-276E-40C6-B520-9C32CE6361BD}" type="presOf" srcId="{EDC02D66-D68A-4C4F-A01A-93AB2D89ADDB}" destId="{45A01E2D-1E20-4C5A-991F-8F9284ECF5EF}" srcOrd="0" destOrd="0" presId="urn:microsoft.com/office/officeart/2005/8/layout/process4"/>
    <dgm:cxn modelId="{636A18A6-7281-42BB-95A9-42B18319EF58}" srcId="{1409D8B8-3D29-4E5C-873F-BC4182148054}" destId="{FFEBD624-20D3-4716-A297-AFA104605FC5}" srcOrd="1" destOrd="0" parTransId="{9432FB62-2F4E-4276-8732-ECA7A49A50C5}" sibTransId="{BC714C59-5864-4435-BA01-BCE6903A0FEB}"/>
    <dgm:cxn modelId="{F7CAC6AA-550C-4E45-B6AD-A633814E3E5E}" srcId="{FFEBD624-20D3-4716-A297-AFA104605FC5}" destId="{36A2EAD9-266E-41DB-903D-5C7451A54BDE}" srcOrd="0" destOrd="0" parTransId="{81823A09-BBE6-4575-9529-D61F54728FC9}" sibTransId="{FE1DB52D-7D95-4A50-9EAE-A7FB8895D807}"/>
    <dgm:cxn modelId="{68248AAD-73B8-4455-9DC7-95DB42E87FA8}" type="presOf" srcId="{FFEBD624-20D3-4716-A297-AFA104605FC5}" destId="{F943AE50-5928-48D5-B4FE-60F594E364E4}" srcOrd="1" destOrd="0" presId="urn:microsoft.com/office/officeart/2005/8/layout/process4"/>
    <dgm:cxn modelId="{7C36CCC9-9D2E-4129-B29C-1271851FFF30}" srcId="{1409D8B8-3D29-4E5C-873F-BC4182148054}" destId="{740A58F9-FFB5-46F2-BCB8-B37CC74F73D6}" srcOrd="0" destOrd="0" parTransId="{31089986-104D-4340-BD25-53F4A44DCF49}" sibTransId="{8FC0831B-EBEE-443A-8AA1-CE0F7C6965B1}"/>
    <dgm:cxn modelId="{FD0961DC-FBB7-4E1E-9B16-B0F1F856D0A4}" srcId="{740A58F9-FFB5-46F2-BCB8-B37CC74F73D6}" destId="{EDC02D66-D68A-4C4F-A01A-93AB2D89ADDB}" srcOrd="0" destOrd="0" parTransId="{19E5FD4E-DABD-4841-9C10-61CEC158BF83}" sibTransId="{CE1CE0E6-FE3B-470B-9F16-1B01A3B5BB00}"/>
    <dgm:cxn modelId="{5299B1DE-59F6-4F32-B050-BCB642903757}" type="presOf" srcId="{FFEBD624-20D3-4716-A297-AFA104605FC5}" destId="{1DD9E369-6378-4298-AA7B-78E95A4BBB35}" srcOrd="0" destOrd="0" presId="urn:microsoft.com/office/officeart/2005/8/layout/process4"/>
    <dgm:cxn modelId="{0CCC6FE9-B713-4C2B-A8B1-067EA3742222}" type="presOf" srcId="{740A58F9-FFB5-46F2-BCB8-B37CC74F73D6}" destId="{6A0FB7AA-2A35-4947-BCD2-1E884717572F}" srcOrd="0" destOrd="0" presId="urn:microsoft.com/office/officeart/2005/8/layout/process4"/>
    <dgm:cxn modelId="{524891E9-303B-4593-9DF3-B24D85FA03EB}" type="presOf" srcId="{1409D8B8-3D29-4E5C-873F-BC4182148054}" destId="{32BD9544-A5A8-4795-AD52-59C2F189A9A7}" srcOrd="0" destOrd="0" presId="urn:microsoft.com/office/officeart/2005/8/layout/process4"/>
    <dgm:cxn modelId="{DDC314EE-F8F9-40BB-8909-E5EC3AD35F6C}" type="presOf" srcId="{36A2EAD9-266E-41DB-903D-5C7451A54BDE}" destId="{8110B65F-5CA3-46ED-A2E6-62099DE743D8}" srcOrd="0" destOrd="0" presId="urn:microsoft.com/office/officeart/2005/8/layout/process4"/>
    <dgm:cxn modelId="{47B8E876-24DF-49F7-8D6F-58DC06B156DC}" type="presParOf" srcId="{32BD9544-A5A8-4795-AD52-59C2F189A9A7}" destId="{7CAD8317-2EDF-49AF-B86C-0DDA762551A9}" srcOrd="0" destOrd="0" presId="urn:microsoft.com/office/officeart/2005/8/layout/process4"/>
    <dgm:cxn modelId="{57009E9B-0E20-4C82-B7AF-56A81C6BE317}" type="presParOf" srcId="{7CAD8317-2EDF-49AF-B86C-0DDA762551A9}" destId="{1DD9E369-6378-4298-AA7B-78E95A4BBB35}" srcOrd="0" destOrd="0" presId="urn:microsoft.com/office/officeart/2005/8/layout/process4"/>
    <dgm:cxn modelId="{1FFA4C61-DF1B-416D-A3D9-A8F2847B9F5D}" type="presParOf" srcId="{7CAD8317-2EDF-49AF-B86C-0DDA762551A9}" destId="{F943AE50-5928-48D5-B4FE-60F594E364E4}" srcOrd="1" destOrd="0" presId="urn:microsoft.com/office/officeart/2005/8/layout/process4"/>
    <dgm:cxn modelId="{36524F02-C9F2-478D-94E7-CDF1E98749EE}" type="presParOf" srcId="{7CAD8317-2EDF-49AF-B86C-0DDA762551A9}" destId="{F1DDAB01-3FA2-4A15-9812-819FC7D5040A}" srcOrd="2" destOrd="0" presId="urn:microsoft.com/office/officeart/2005/8/layout/process4"/>
    <dgm:cxn modelId="{9B7EC7FB-8AAE-408A-AED9-411968C4E5B0}" type="presParOf" srcId="{F1DDAB01-3FA2-4A15-9812-819FC7D5040A}" destId="{8110B65F-5CA3-46ED-A2E6-62099DE743D8}" srcOrd="0" destOrd="0" presId="urn:microsoft.com/office/officeart/2005/8/layout/process4"/>
    <dgm:cxn modelId="{DD8ED69F-7108-4017-B749-D35170108A21}" type="presParOf" srcId="{32BD9544-A5A8-4795-AD52-59C2F189A9A7}" destId="{81C1FF1A-E962-4830-8977-1C25EC580637}" srcOrd="1" destOrd="0" presId="urn:microsoft.com/office/officeart/2005/8/layout/process4"/>
    <dgm:cxn modelId="{B8C18556-A2C2-44DD-938E-05E74C934E31}" type="presParOf" srcId="{32BD9544-A5A8-4795-AD52-59C2F189A9A7}" destId="{615EF5FF-EDD6-4F94-BDAD-BA2651107035}" srcOrd="2" destOrd="0" presId="urn:microsoft.com/office/officeart/2005/8/layout/process4"/>
    <dgm:cxn modelId="{2F50AD4D-330F-409C-B6AF-D6A67587393F}" type="presParOf" srcId="{615EF5FF-EDD6-4F94-BDAD-BA2651107035}" destId="{6A0FB7AA-2A35-4947-BCD2-1E884717572F}" srcOrd="0" destOrd="0" presId="urn:microsoft.com/office/officeart/2005/8/layout/process4"/>
    <dgm:cxn modelId="{C636C367-5DF3-439A-8E71-597E688F511F}" type="presParOf" srcId="{615EF5FF-EDD6-4F94-BDAD-BA2651107035}" destId="{A7738211-5A69-4BC8-8115-5DBCD0C6057B}" srcOrd="1" destOrd="0" presId="urn:microsoft.com/office/officeart/2005/8/layout/process4"/>
    <dgm:cxn modelId="{8B161A50-9582-4D12-A40B-DE47C9962CBD}" type="presParOf" srcId="{615EF5FF-EDD6-4F94-BDAD-BA2651107035}" destId="{E39D9AD7-D0C5-4689-B7FB-54CEEB146B8D}" srcOrd="2" destOrd="0" presId="urn:microsoft.com/office/officeart/2005/8/layout/process4"/>
    <dgm:cxn modelId="{30744985-6334-40B8-8FB9-55F02338AA16}" type="presParOf" srcId="{E39D9AD7-D0C5-4689-B7FB-54CEEB146B8D}" destId="{45A01E2D-1E20-4C5A-991F-8F9284ECF5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C79C1B-6355-47EC-A4E1-4E6B222D368B}" type="doc">
      <dgm:prSet loTypeId="urn:microsoft.com/office/officeart/2005/8/layout/defaul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2858D08C-42FD-4371-A959-353AAD8BFD61}">
      <dgm:prSet/>
      <dgm:spPr>
        <a:ln w="349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Create a wide-range of preformatted reports for a subgroup of institutions</a:t>
          </a:r>
        </a:p>
      </dgm:t>
    </dgm:pt>
    <dgm:pt modelId="{BE830912-80D2-471B-9FDA-9707CF644FEA}" type="parTrans" cxnId="{2638212F-B3F9-4CA2-9161-FAC43A125B0B}">
      <dgm:prSet/>
      <dgm:spPr/>
      <dgm:t>
        <a:bodyPr/>
        <a:lstStyle/>
        <a:p>
          <a:endParaRPr lang="en-US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11D14-51FF-4170-8A3E-8C4C598ADB8B}" type="sibTrans" cxnId="{2638212F-B3F9-4CA2-9161-FAC43A125B0B}">
      <dgm:prSet/>
      <dgm:spPr/>
      <dgm:t>
        <a:bodyPr/>
        <a:lstStyle/>
        <a:p>
          <a:endParaRPr lang="en-US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99051E-1565-42B9-A1C3-202C7BF18BD2}">
      <dgm:prSet/>
      <dgm:spPr>
        <a:ln w="34925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Include both aggregate and institution-level reports </a:t>
          </a:r>
        </a:p>
      </dgm:t>
    </dgm:pt>
    <dgm:pt modelId="{25C70601-9F17-44A7-89FF-10FFEF544A18}" type="parTrans" cxnId="{799E1B3B-EF81-47A8-8BD6-FF30E9CB34BB}">
      <dgm:prSet/>
      <dgm:spPr/>
      <dgm:t>
        <a:bodyPr/>
        <a:lstStyle/>
        <a:p>
          <a:endParaRPr lang="en-US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7BE151-2C1C-4022-9236-1498E64423B9}" type="sibTrans" cxnId="{799E1B3B-EF81-47A8-8BD6-FF30E9CB34BB}">
      <dgm:prSet/>
      <dgm:spPr/>
      <dgm:t>
        <a:bodyPr/>
        <a:lstStyle/>
        <a:p>
          <a:endParaRPr lang="en-US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71E1F9-AD03-4D24-9498-E59577F17DC7}">
      <dgm:prSet/>
      <dgm:spPr>
        <a:ln w="349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Compare between national default groups, user created subgroups, and a focus institution</a:t>
          </a:r>
        </a:p>
      </dgm:t>
    </dgm:pt>
    <dgm:pt modelId="{E3A2BF26-5DE8-4922-BFA1-E26EE17BF368}" type="parTrans" cxnId="{0CE759A3-E267-432C-B7BD-0A5E7E715AFF}">
      <dgm:prSet/>
      <dgm:spPr/>
      <dgm:t>
        <a:bodyPr/>
        <a:lstStyle/>
        <a:p>
          <a:endParaRPr lang="en-US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94867-085C-4995-A2A6-9CC91892910D}" type="sibTrans" cxnId="{0CE759A3-E267-432C-B7BD-0A5E7E715AFF}">
      <dgm:prSet/>
      <dgm:spPr/>
      <dgm:t>
        <a:bodyPr/>
        <a:lstStyle/>
        <a:p>
          <a:endParaRPr lang="en-US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C341E2-2D65-4D6A-AB98-9B232B4E8451}">
      <dgm:prSet/>
      <dgm:spPr>
        <a:ln w="34925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Select data without drilling down the IPEDS variable tree </a:t>
          </a:r>
        </a:p>
      </dgm:t>
    </dgm:pt>
    <dgm:pt modelId="{64C7C06B-8403-41D4-BBD1-B580C4EE05B8}" type="parTrans" cxnId="{81AAFC72-32B1-450F-894B-51BD5E87D6F8}">
      <dgm:prSet/>
      <dgm:spPr/>
      <dgm:t>
        <a:bodyPr/>
        <a:lstStyle/>
        <a:p>
          <a:endParaRPr lang="en-US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18BB08-6F37-4FD1-81D7-8C33CDB1D87F}" type="sibTrans" cxnId="{81AAFC72-32B1-450F-894B-51BD5E87D6F8}">
      <dgm:prSet/>
      <dgm:spPr/>
      <dgm:t>
        <a:bodyPr/>
        <a:lstStyle/>
        <a:p>
          <a:endParaRPr lang="en-US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867FF2-B537-4622-91A9-3FF29F28E8A1}">
      <dgm:prSet/>
      <dgm:spPr>
        <a:ln w="34925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Create race/gender tables using a standard format</a:t>
          </a:r>
        </a:p>
      </dgm:t>
    </dgm:pt>
    <dgm:pt modelId="{C07612E8-D685-4D4D-9E7A-078F3CB97B18}" type="parTrans" cxnId="{8419903C-1D50-4E2C-B852-462985A63216}">
      <dgm:prSet/>
      <dgm:spPr/>
      <dgm:t>
        <a:bodyPr/>
        <a:lstStyle/>
        <a:p>
          <a:endParaRPr lang="en-US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DD2390-DD9A-412B-B089-27232BC7CC39}" type="sibTrans" cxnId="{8419903C-1D50-4E2C-B852-462985A63216}">
      <dgm:prSet/>
      <dgm:spPr/>
      <dgm:t>
        <a:bodyPr/>
        <a:lstStyle/>
        <a:p>
          <a:endParaRPr lang="en-US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CD8273-BAF5-42C8-AA60-905DFC1C4A65}">
      <dgm:prSet/>
      <dgm:spPr>
        <a:ln w="349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Download reports into Excel pivot table formats</a:t>
          </a:r>
        </a:p>
      </dgm:t>
    </dgm:pt>
    <dgm:pt modelId="{3732675D-245F-4EA4-9219-7A13164C6953}" type="parTrans" cxnId="{4EFFD31F-5C18-4C2E-B0F1-FE1EE67FDC6C}">
      <dgm:prSet/>
      <dgm:spPr/>
      <dgm:t>
        <a:bodyPr/>
        <a:lstStyle/>
        <a:p>
          <a:endParaRPr lang="en-US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EA7B14-04F6-4A77-B07C-724DADDEC3E2}" type="sibTrans" cxnId="{4EFFD31F-5C18-4C2E-B0F1-FE1EE67FDC6C}">
      <dgm:prSet/>
      <dgm:spPr/>
      <dgm:t>
        <a:bodyPr/>
        <a:lstStyle/>
        <a:p>
          <a:endParaRPr lang="en-US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E527F2-959A-41F0-A7E3-35E809D7B1DB}">
      <dgm:prSet/>
      <dgm:spPr>
        <a:ln w="34925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Create trends by institution</a:t>
          </a:r>
        </a:p>
      </dgm:t>
    </dgm:pt>
    <dgm:pt modelId="{1456FC81-E433-4916-9758-06068B8968D7}" type="parTrans" cxnId="{ADE2E2B7-77AD-477B-8584-D0FD7AAB1112}">
      <dgm:prSet/>
      <dgm:spPr/>
      <dgm:t>
        <a:bodyPr/>
        <a:lstStyle/>
        <a:p>
          <a:endParaRPr lang="en-US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813754-490C-43D4-A976-BFEE3927B0A6}" type="sibTrans" cxnId="{ADE2E2B7-77AD-477B-8584-D0FD7AAB1112}">
      <dgm:prSet/>
      <dgm:spPr/>
      <dgm:t>
        <a:bodyPr/>
        <a:lstStyle/>
        <a:p>
          <a:endParaRPr lang="en-US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8D15B9-9621-49C3-B71F-6AFC48BCF748}">
      <dgm:prSet/>
      <dgm:spPr>
        <a:ln w="349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Create visualizations</a:t>
          </a:r>
        </a:p>
      </dgm:t>
    </dgm:pt>
    <dgm:pt modelId="{28489130-18D8-4A54-9CC7-D989E56D72A6}" type="parTrans" cxnId="{53725642-7298-46A8-A2AA-02282AFE2225}">
      <dgm:prSet/>
      <dgm:spPr/>
      <dgm:t>
        <a:bodyPr/>
        <a:lstStyle/>
        <a:p>
          <a:endParaRPr lang="en-US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455DF0-212B-4190-ACAC-D68776A0C364}" type="sibTrans" cxnId="{53725642-7298-46A8-A2AA-02282AFE2225}">
      <dgm:prSet/>
      <dgm:spPr/>
      <dgm:t>
        <a:bodyPr/>
        <a:lstStyle/>
        <a:p>
          <a:endParaRPr lang="en-US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79BA9B-F0C1-42F1-B013-9816C7F6BB37}" type="pres">
      <dgm:prSet presAssocID="{77C79C1B-6355-47EC-A4E1-4E6B222D368B}" presName="diagram" presStyleCnt="0">
        <dgm:presLayoutVars>
          <dgm:dir/>
          <dgm:resizeHandles val="exact"/>
        </dgm:presLayoutVars>
      </dgm:prSet>
      <dgm:spPr/>
    </dgm:pt>
    <dgm:pt modelId="{D6D075E3-EBE1-4F70-9917-C14C4CA66586}" type="pres">
      <dgm:prSet presAssocID="{2858D08C-42FD-4371-A959-353AAD8BFD61}" presName="node" presStyleLbl="node1" presStyleIdx="0" presStyleCnt="8">
        <dgm:presLayoutVars>
          <dgm:bulletEnabled val="1"/>
        </dgm:presLayoutVars>
      </dgm:prSet>
      <dgm:spPr/>
    </dgm:pt>
    <dgm:pt modelId="{2062CD4F-04A3-40FF-9934-E7CB65824D59}" type="pres">
      <dgm:prSet presAssocID="{55611D14-51FF-4170-8A3E-8C4C598ADB8B}" presName="sibTrans" presStyleCnt="0"/>
      <dgm:spPr/>
    </dgm:pt>
    <dgm:pt modelId="{07FF69E0-67A2-4A2F-BF8D-F8069EDA9EC6}" type="pres">
      <dgm:prSet presAssocID="{9899051E-1565-42B9-A1C3-202C7BF18BD2}" presName="node" presStyleLbl="node1" presStyleIdx="1" presStyleCnt="8">
        <dgm:presLayoutVars>
          <dgm:bulletEnabled val="1"/>
        </dgm:presLayoutVars>
      </dgm:prSet>
      <dgm:spPr/>
    </dgm:pt>
    <dgm:pt modelId="{618F6560-2F79-42A8-838A-3BB40A5CD092}" type="pres">
      <dgm:prSet presAssocID="{BA7BE151-2C1C-4022-9236-1498E64423B9}" presName="sibTrans" presStyleCnt="0"/>
      <dgm:spPr/>
    </dgm:pt>
    <dgm:pt modelId="{82C479B5-2EFE-4A1A-98FD-ED66251A1FB2}" type="pres">
      <dgm:prSet presAssocID="{8E71E1F9-AD03-4D24-9498-E59577F17DC7}" presName="node" presStyleLbl="node1" presStyleIdx="2" presStyleCnt="8">
        <dgm:presLayoutVars>
          <dgm:bulletEnabled val="1"/>
        </dgm:presLayoutVars>
      </dgm:prSet>
      <dgm:spPr/>
    </dgm:pt>
    <dgm:pt modelId="{E40110AF-0229-4A05-9593-7D1F12BBF3E4}" type="pres">
      <dgm:prSet presAssocID="{9BE94867-085C-4995-A2A6-9CC91892910D}" presName="sibTrans" presStyleCnt="0"/>
      <dgm:spPr/>
    </dgm:pt>
    <dgm:pt modelId="{0833DCEA-720A-4744-92B1-97A50D18333A}" type="pres">
      <dgm:prSet presAssocID="{ADC341E2-2D65-4D6A-AB98-9B232B4E8451}" presName="node" presStyleLbl="node1" presStyleIdx="3" presStyleCnt="8">
        <dgm:presLayoutVars>
          <dgm:bulletEnabled val="1"/>
        </dgm:presLayoutVars>
      </dgm:prSet>
      <dgm:spPr/>
    </dgm:pt>
    <dgm:pt modelId="{D119084D-F29D-4EA4-A1ED-5A30E63AC4D6}" type="pres">
      <dgm:prSet presAssocID="{B418BB08-6F37-4FD1-81D7-8C33CDB1D87F}" presName="sibTrans" presStyleCnt="0"/>
      <dgm:spPr/>
    </dgm:pt>
    <dgm:pt modelId="{E59D2101-BB7F-41CF-92AB-52A48F946872}" type="pres">
      <dgm:prSet presAssocID="{90867FF2-B537-4622-91A9-3FF29F28E8A1}" presName="node" presStyleLbl="node1" presStyleIdx="4" presStyleCnt="8">
        <dgm:presLayoutVars>
          <dgm:bulletEnabled val="1"/>
        </dgm:presLayoutVars>
      </dgm:prSet>
      <dgm:spPr/>
    </dgm:pt>
    <dgm:pt modelId="{3FFFC4B4-74AA-4C4D-98ED-AE901BEA8654}" type="pres">
      <dgm:prSet presAssocID="{E2DD2390-DD9A-412B-B089-27232BC7CC39}" presName="sibTrans" presStyleCnt="0"/>
      <dgm:spPr/>
    </dgm:pt>
    <dgm:pt modelId="{BF697D3C-21E2-480E-8472-E7B2D283F0A7}" type="pres">
      <dgm:prSet presAssocID="{6CCD8273-BAF5-42C8-AA60-905DFC1C4A65}" presName="node" presStyleLbl="node1" presStyleIdx="5" presStyleCnt="8">
        <dgm:presLayoutVars>
          <dgm:bulletEnabled val="1"/>
        </dgm:presLayoutVars>
      </dgm:prSet>
      <dgm:spPr/>
    </dgm:pt>
    <dgm:pt modelId="{0C88C46B-652C-4987-A928-F83D73C277E4}" type="pres">
      <dgm:prSet presAssocID="{BEEA7B14-04F6-4A77-B07C-724DADDEC3E2}" presName="sibTrans" presStyleCnt="0"/>
      <dgm:spPr/>
    </dgm:pt>
    <dgm:pt modelId="{DA9F2F03-5C32-472D-B1C3-722E1AD748C0}" type="pres">
      <dgm:prSet presAssocID="{7AE527F2-959A-41F0-A7E3-35E809D7B1DB}" presName="node" presStyleLbl="node1" presStyleIdx="6" presStyleCnt="8">
        <dgm:presLayoutVars>
          <dgm:bulletEnabled val="1"/>
        </dgm:presLayoutVars>
      </dgm:prSet>
      <dgm:spPr/>
    </dgm:pt>
    <dgm:pt modelId="{19FCB382-3C05-4EEF-A366-03656C127439}" type="pres">
      <dgm:prSet presAssocID="{4E813754-490C-43D4-A976-BFEE3927B0A6}" presName="sibTrans" presStyleCnt="0"/>
      <dgm:spPr/>
    </dgm:pt>
    <dgm:pt modelId="{99E6A18B-3C59-46DF-9298-0DDEC1B14EEC}" type="pres">
      <dgm:prSet presAssocID="{DC8D15B9-9621-49C3-B71F-6AFC48BCF748}" presName="node" presStyleLbl="node1" presStyleIdx="7" presStyleCnt="8">
        <dgm:presLayoutVars>
          <dgm:bulletEnabled val="1"/>
        </dgm:presLayoutVars>
      </dgm:prSet>
      <dgm:spPr/>
    </dgm:pt>
  </dgm:ptLst>
  <dgm:cxnLst>
    <dgm:cxn modelId="{64ADE910-DE6F-44E2-B8E6-ADC721127148}" type="presOf" srcId="{9899051E-1565-42B9-A1C3-202C7BF18BD2}" destId="{07FF69E0-67A2-4A2F-BF8D-F8069EDA9EC6}" srcOrd="0" destOrd="0" presId="urn:microsoft.com/office/officeart/2005/8/layout/default"/>
    <dgm:cxn modelId="{6A97BC15-4D06-471F-B1B5-CDD921989A6C}" type="presOf" srcId="{DC8D15B9-9621-49C3-B71F-6AFC48BCF748}" destId="{99E6A18B-3C59-46DF-9298-0DDEC1B14EEC}" srcOrd="0" destOrd="0" presId="urn:microsoft.com/office/officeart/2005/8/layout/default"/>
    <dgm:cxn modelId="{0FCC321D-4E28-4821-9FB6-5B49F7BB394C}" type="presOf" srcId="{90867FF2-B537-4622-91A9-3FF29F28E8A1}" destId="{E59D2101-BB7F-41CF-92AB-52A48F946872}" srcOrd="0" destOrd="0" presId="urn:microsoft.com/office/officeart/2005/8/layout/default"/>
    <dgm:cxn modelId="{4EFFD31F-5C18-4C2E-B0F1-FE1EE67FDC6C}" srcId="{77C79C1B-6355-47EC-A4E1-4E6B222D368B}" destId="{6CCD8273-BAF5-42C8-AA60-905DFC1C4A65}" srcOrd="5" destOrd="0" parTransId="{3732675D-245F-4EA4-9219-7A13164C6953}" sibTransId="{BEEA7B14-04F6-4A77-B07C-724DADDEC3E2}"/>
    <dgm:cxn modelId="{2638212F-B3F9-4CA2-9161-FAC43A125B0B}" srcId="{77C79C1B-6355-47EC-A4E1-4E6B222D368B}" destId="{2858D08C-42FD-4371-A959-353AAD8BFD61}" srcOrd="0" destOrd="0" parTransId="{BE830912-80D2-471B-9FDA-9707CF644FEA}" sibTransId="{55611D14-51FF-4170-8A3E-8C4C598ADB8B}"/>
    <dgm:cxn modelId="{799E1B3B-EF81-47A8-8BD6-FF30E9CB34BB}" srcId="{77C79C1B-6355-47EC-A4E1-4E6B222D368B}" destId="{9899051E-1565-42B9-A1C3-202C7BF18BD2}" srcOrd="1" destOrd="0" parTransId="{25C70601-9F17-44A7-89FF-10FFEF544A18}" sibTransId="{BA7BE151-2C1C-4022-9236-1498E64423B9}"/>
    <dgm:cxn modelId="{8419903C-1D50-4E2C-B852-462985A63216}" srcId="{77C79C1B-6355-47EC-A4E1-4E6B222D368B}" destId="{90867FF2-B537-4622-91A9-3FF29F28E8A1}" srcOrd="4" destOrd="0" parTransId="{C07612E8-D685-4D4D-9E7A-078F3CB97B18}" sibTransId="{E2DD2390-DD9A-412B-B089-27232BC7CC39}"/>
    <dgm:cxn modelId="{53725642-7298-46A8-A2AA-02282AFE2225}" srcId="{77C79C1B-6355-47EC-A4E1-4E6B222D368B}" destId="{DC8D15B9-9621-49C3-B71F-6AFC48BCF748}" srcOrd="7" destOrd="0" parTransId="{28489130-18D8-4A54-9CC7-D989E56D72A6}" sibTransId="{FC455DF0-212B-4190-ACAC-D68776A0C364}"/>
    <dgm:cxn modelId="{CED29442-92E4-47FE-9968-8A5C8C6A834E}" type="presOf" srcId="{77C79C1B-6355-47EC-A4E1-4E6B222D368B}" destId="{E479BA9B-F0C1-42F1-B013-9816C7F6BB37}" srcOrd="0" destOrd="0" presId="urn:microsoft.com/office/officeart/2005/8/layout/default"/>
    <dgm:cxn modelId="{81AAFC72-32B1-450F-894B-51BD5E87D6F8}" srcId="{77C79C1B-6355-47EC-A4E1-4E6B222D368B}" destId="{ADC341E2-2D65-4D6A-AB98-9B232B4E8451}" srcOrd="3" destOrd="0" parTransId="{64C7C06B-8403-41D4-BBD1-B580C4EE05B8}" sibTransId="{B418BB08-6F37-4FD1-81D7-8C33CDB1D87F}"/>
    <dgm:cxn modelId="{294A625A-5D79-496F-8398-43E7222E8C0C}" type="presOf" srcId="{2858D08C-42FD-4371-A959-353AAD8BFD61}" destId="{D6D075E3-EBE1-4F70-9917-C14C4CA66586}" srcOrd="0" destOrd="0" presId="urn:microsoft.com/office/officeart/2005/8/layout/default"/>
    <dgm:cxn modelId="{D90D5186-6CC1-409D-A14A-ACFBFF5FB4EC}" type="presOf" srcId="{ADC341E2-2D65-4D6A-AB98-9B232B4E8451}" destId="{0833DCEA-720A-4744-92B1-97A50D18333A}" srcOrd="0" destOrd="0" presId="urn:microsoft.com/office/officeart/2005/8/layout/default"/>
    <dgm:cxn modelId="{0CE759A3-E267-432C-B7BD-0A5E7E715AFF}" srcId="{77C79C1B-6355-47EC-A4E1-4E6B222D368B}" destId="{8E71E1F9-AD03-4D24-9498-E59577F17DC7}" srcOrd="2" destOrd="0" parTransId="{E3A2BF26-5DE8-4922-BFA1-E26EE17BF368}" sibTransId="{9BE94867-085C-4995-A2A6-9CC91892910D}"/>
    <dgm:cxn modelId="{F8BE2CB5-A5F4-4CA6-9BDD-A02D4E96BAB2}" type="presOf" srcId="{7AE527F2-959A-41F0-A7E3-35E809D7B1DB}" destId="{DA9F2F03-5C32-472D-B1C3-722E1AD748C0}" srcOrd="0" destOrd="0" presId="urn:microsoft.com/office/officeart/2005/8/layout/default"/>
    <dgm:cxn modelId="{ADE2E2B7-77AD-477B-8584-D0FD7AAB1112}" srcId="{77C79C1B-6355-47EC-A4E1-4E6B222D368B}" destId="{7AE527F2-959A-41F0-A7E3-35E809D7B1DB}" srcOrd="6" destOrd="0" parTransId="{1456FC81-E433-4916-9758-06068B8968D7}" sibTransId="{4E813754-490C-43D4-A976-BFEE3927B0A6}"/>
    <dgm:cxn modelId="{E7D686E0-44A5-4902-9BD9-9D7E615F67C2}" type="presOf" srcId="{8E71E1F9-AD03-4D24-9498-E59577F17DC7}" destId="{82C479B5-2EFE-4A1A-98FD-ED66251A1FB2}" srcOrd="0" destOrd="0" presId="urn:microsoft.com/office/officeart/2005/8/layout/default"/>
    <dgm:cxn modelId="{8389AFE0-BCD5-4A81-9A32-2980567014AC}" type="presOf" srcId="{6CCD8273-BAF5-42C8-AA60-905DFC1C4A65}" destId="{BF697D3C-21E2-480E-8472-E7B2D283F0A7}" srcOrd="0" destOrd="0" presId="urn:microsoft.com/office/officeart/2005/8/layout/default"/>
    <dgm:cxn modelId="{B9DB0333-629F-4FFF-9E20-9316237C8618}" type="presParOf" srcId="{E479BA9B-F0C1-42F1-B013-9816C7F6BB37}" destId="{D6D075E3-EBE1-4F70-9917-C14C4CA66586}" srcOrd="0" destOrd="0" presId="urn:microsoft.com/office/officeart/2005/8/layout/default"/>
    <dgm:cxn modelId="{5E29440C-6B05-4679-BF54-CB697A61352B}" type="presParOf" srcId="{E479BA9B-F0C1-42F1-B013-9816C7F6BB37}" destId="{2062CD4F-04A3-40FF-9934-E7CB65824D59}" srcOrd="1" destOrd="0" presId="urn:microsoft.com/office/officeart/2005/8/layout/default"/>
    <dgm:cxn modelId="{94D7DD56-F737-4ED8-88E1-C9560D56C0F6}" type="presParOf" srcId="{E479BA9B-F0C1-42F1-B013-9816C7F6BB37}" destId="{07FF69E0-67A2-4A2F-BF8D-F8069EDA9EC6}" srcOrd="2" destOrd="0" presId="urn:microsoft.com/office/officeart/2005/8/layout/default"/>
    <dgm:cxn modelId="{722197EE-5624-4578-AC3A-9BE81D2C8885}" type="presParOf" srcId="{E479BA9B-F0C1-42F1-B013-9816C7F6BB37}" destId="{618F6560-2F79-42A8-838A-3BB40A5CD092}" srcOrd="3" destOrd="0" presId="urn:microsoft.com/office/officeart/2005/8/layout/default"/>
    <dgm:cxn modelId="{BDEC01B4-0D39-48FE-A93A-1511CF731E30}" type="presParOf" srcId="{E479BA9B-F0C1-42F1-B013-9816C7F6BB37}" destId="{82C479B5-2EFE-4A1A-98FD-ED66251A1FB2}" srcOrd="4" destOrd="0" presId="urn:microsoft.com/office/officeart/2005/8/layout/default"/>
    <dgm:cxn modelId="{E043FE21-9011-448A-9B18-08A9D12C4E18}" type="presParOf" srcId="{E479BA9B-F0C1-42F1-B013-9816C7F6BB37}" destId="{E40110AF-0229-4A05-9593-7D1F12BBF3E4}" srcOrd="5" destOrd="0" presId="urn:microsoft.com/office/officeart/2005/8/layout/default"/>
    <dgm:cxn modelId="{3C8DBEBB-DB08-4346-B866-614019720CEB}" type="presParOf" srcId="{E479BA9B-F0C1-42F1-B013-9816C7F6BB37}" destId="{0833DCEA-720A-4744-92B1-97A50D18333A}" srcOrd="6" destOrd="0" presId="urn:microsoft.com/office/officeart/2005/8/layout/default"/>
    <dgm:cxn modelId="{80CFB105-9BD5-457F-BBD4-15DFD53A417E}" type="presParOf" srcId="{E479BA9B-F0C1-42F1-B013-9816C7F6BB37}" destId="{D119084D-F29D-4EA4-A1ED-5A30E63AC4D6}" srcOrd="7" destOrd="0" presId="urn:microsoft.com/office/officeart/2005/8/layout/default"/>
    <dgm:cxn modelId="{481D9215-AC45-490A-8B5C-8142EF0E2C11}" type="presParOf" srcId="{E479BA9B-F0C1-42F1-B013-9816C7F6BB37}" destId="{E59D2101-BB7F-41CF-92AB-52A48F946872}" srcOrd="8" destOrd="0" presId="urn:microsoft.com/office/officeart/2005/8/layout/default"/>
    <dgm:cxn modelId="{AE8AE5F7-88FA-420A-9808-22D646536415}" type="presParOf" srcId="{E479BA9B-F0C1-42F1-B013-9816C7F6BB37}" destId="{3FFFC4B4-74AA-4C4D-98ED-AE901BEA8654}" srcOrd="9" destOrd="0" presId="urn:microsoft.com/office/officeart/2005/8/layout/default"/>
    <dgm:cxn modelId="{BF5FB3F5-C974-4D42-9387-4A0E708EA78D}" type="presParOf" srcId="{E479BA9B-F0C1-42F1-B013-9816C7F6BB37}" destId="{BF697D3C-21E2-480E-8472-E7B2D283F0A7}" srcOrd="10" destOrd="0" presId="urn:microsoft.com/office/officeart/2005/8/layout/default"/>
    <dgm:cxn modelId="{037308AB-2FDA-4185-8E40-E5BA3D90CAED}" type="presParOf" srcId="{E479BA9B-F0C1-42F1-B013-9816C7F6BB37}" destId="{0C88C46B-652C-4987-A928-F83D73C277E4}" srcOrd="11" destOrd="0" presId="urn:microsoft.com/office/officeart/2005/8/layout/default"/>
    <dgm:cxn modelId="{36290EB0-37BA-4C3A-957E-8FA0BF1C5F9B}" type="presParOf" srcId="{E479BA9B-F0C1-42F1-B013-9816C7F6BB37}" destId="{DA9F2F03-5C32-472D-B1C3-722E1AD748C0}" srcOrd="12" destOrd="0" presId="urn:microsoft.com/office/officeart/2005/8/layout/default"/>
    <dgm:cxn modelId="{E6FDD516-8736-4030-BC0D-8830489DC0D1}" type="presParOf" srcId="{E479BA9B-F0C1-42F1-B013-9816C7F6BB37}" destId="{19FCB382-3C05-4EEF-A366-03656C127439}" srcOrd="13" destOrd="0" presId="urn:microsoft.com/office/officeart/2005/8/layout/default"/>
    <dgm:cxn modelId="{A5BBA4FC-F3A7-4789-9CCC-6721CE261A4D}" type="presParOf" srcId="{E479BA9B-F0C1-42F1-B013-9816C7F6BB37}" destId="{99E6A18B-3C59-46DF-9298-0DDEC1B14EE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3AE50-5928-48D5-B4FE-60F594E364E4}">
      <dsp:nvSpPr>
        <dsp:cNvPr id="0" name=""/>
        <dsp:cNvSpPr/>
      </dsp:nvSpPr>
      <dsp:spPr>
        <a:xfrm>
          <a:off x="0" y="2628225"/>
          <a:ext cx="10515600" cy="17231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Dual Enrollment TRP #63</a:t>
          </a:r>
        </a:p>
      </dsp:txBody>
      <dsp:txXfrm>
        <a:off x="0" y="2628225"/>
        <a:ext cx="10515600" cy="930480"/>
      </dsp:txXfrm>
    </dsp:sp>
    <dsp:sp modelId="{8110B65F-5CA3-46ED-A2E6-62099DE743D8}">
      <dsp:nvSpPr>
        <dsp:cNvPr id="0" name=""/>
        <dsp:cNvSpPr/>
      </dsp:nvSpPr>
      <dsp:spPr>
        <a:xfrm>
          <a:off x="0" y="3522281"/>
          <a:ext cx="10515600" cy="79263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https://edsurveys.rti.org/IPEDS_TRP_DOCS/prod/documents/TRP63_Summary.pdf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522281"/>
        <a:ext cx="10515600" cy="792631"/>
      </dsp:txXfrm>
    </dsp:sp>
    <dsp:sp modelId="{A7738211-5A69-4BC8-8115-5DBCD0C6057B}">
      <dsp:nvSpPr>
        <dsp:cNvPr id="0" name=""/>
        <dsp:cNvSpPr/>
      </dsp:nvSpPr>
      <dsp:spPr>
        <a:xfrm rot="10800000">
          <a:off x="0" y="1962"/>
          <a:ext cx="10515600" cy="2650147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Improving IPEDS Data Collection on High School Students Enrolled in College Courses</a:t>
          </a:r>
        </a:p>
      </dsp:txBody>
      <dsp:txXfrm rot="-10800000">
        <a:off x="0" y="1962"/>
        <a:ext cx="10515600" cy="930201"/>
      </dsp:txXfrm>
    </dsp:sp>
    <dsp:sp modelId="{45A01E2D-1E20-4C5A-991F-8F9284ECF5EF}">
      <dsp:nvSpPr>
        <dsp:cNvPr id="0" name=""/>
        <dsp:cNvSpPr/>
      </dsp:nvSpPr>
      <dsp:spPr>
        <a:xfrm>
          <a:off x="0" y="932163"/>
          <a:ext cx="10515600" cy="79239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https://nces.ed.gov/ipeds/pdf/NPEC/data/NPEC_Paper_IPEDS_High_School_Students_and_College_Courses_2017.pdf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32163"/>
        <a:ext cx="10515600" cy="7923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075E3-EBE1-4F70-9917-C14C4CA66586}">
      <dsp:nvSpPr>
        <dsp:cNvPr id="0" name=""/>
        <dsp:cNvSpPr/>
      </dsp:nvSpPr>
      <dsp:spPr>
        <a:xfrm>
          <a:off x="3214" y="171092"/>
          <a:ext cx="2550318" cy="1530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Create a wide-range of preformatted reports for a subgroup of institutions</a:t>
          </a:r>
        </a:p>
      </dsp:txBody>
      <dsp:txXfrm>
        <a:off x="3214" y="171092"/>
        <a:ext cx="2550318" cy="1530191"/>
      </dsp:txXfrm>
    </dsp:sp>
    <dsp:sp modelId="{07FF69E0-67A2-4A2F-BF8D-F8069EDA9EC6}">
      <dsp:nvSpPr>
        <dsp:cNvPr id="0" name=""/>
        <dsp:cNvSpPr/>
      </dsp:nvSpPr>
      <dsp:spPr>
        <a:xfrm>
          <a:off x="2808565" y="171092"/>
          <a:ext cx="2550318" cy="1530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Include both aggregate and institution-level reports </a:t>
          </a:r>
        </a:p>
      </dsp:txBody>
      <dsp:txXfrm>
        <a:off x="2808565" y="171092"/>
        <a:ext cx="2550318" cy="1530191"/>
      </dsp:txXfrm>
    </dsp:sp>
    <dsp:sp modelId="{82C479B5-2EFE-4A1A-98FD-ED66251A1FB2}">
      <dsp:nvSpPr>
        <dsp:cNvPr id="0" name=""/>
        <dsp:cNvSpPr/>
      </dsp:nvSpPr>
      <dsp:spPr>
        <a:xfrm>
          <a:off x="5613915" y="171092"/>
          <a:ext cx="2550318" cy="1530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Compare between national default groups, user created subgroups, and a focus institution</a:t>
          </a:r>
        </a:p>
      </dsp:txBody>
      <dsp:txXfrm>
        <a:off x="5613915" y="171092"/>
        <a:ext cx="2550318" cy="1530191"/>
      </dsp:txXfrm>
    </dsp:sp>
    <dsp:sp modelId="{0833DCEA-720A-4744-92B1-97A50D18333A}">
      <dsp:nvSpPr>
        <dsp:cNvPr id="0" name=""/>
        <dsp:cNvSpPr/>
      </dsp:nvSpPr>
      <dsp:spPr>
        <a:xfrm>
          <a:off x="8419266" y="171092"/>
          <a:ext cx="2550318" cy="1530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Select data without drilling down the IPEDS variable tree </a:t>
          </a:r>
        </a:p>
      </dsp:txBody>
      <dsp:txXfrm>
        <a:off x="8419266" y="171092"/>
        <a:ext cx="2550318" cy="1530191"/>
      </dsp:txXfrm>
    </dsp:sp>
    <dsp:sp modelId="{E59D2101-BB7F-41CF-92AB-52A48F946872}">
      <dsp:nvSpPr>
        <dsp:cNvPr id="0" name=""/>
        <dsp:cNvSpPr/>
      </dsp:nvSpPr>
      <dsp:spPr>
        <a:xfrm>
          <a:off x="3214" y="1956315"/>
          <a:ext cx="2550318" cy="1530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Create race/gender tables using a standard format</a:t>
          </a:r>
        </a:p>
      </dsp:txBody>
      <dsp:txXfrm>
        <a:off x="3214" y="1956315"/>
        <a:ext cx="2550318" cy="1530191"/>
      </dsp:txXfrm>
    </dsp:sp>
    <dsp:sp modelId="{BF697D3C-21E2-480E-8472-E7B2D283F0A7}">
      <dsp:nvSpPr>
        <dsp:cNvPr id="0" name=""/>
        <dsp:cNvSpPr/>
      </dsp:nvSpPr>
      <dsp:spPr>
        <a:xfrm>
          <a:off x="2808565" y="1956315"/>
          <a:ext cx="2550318" cy="1530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Download reports into Excel pivot table formats</a:t>
          </a:r>
        </a:p>
      </dsp:txBody>
      <dsp:txXfrm>
        <a:off x="2808565" y="1956315"/>
        <a:ext cx="2550318" cy="1530191"/>
      </dsp:txXfrm>
    </dsp:sp>
    <dsp:sp modelId="{DA9F2F03-5C32-472D-B1C3-722E1AD748C0}">
      <dsp:nvSpPr>
        <dsp:cNvPr id="0" name=""/>
        <dsp:cNvSpPr/>
      </dsp:nvSpPr>
      <dsp:spPr>
        <a:xfrm>
          <a:off x="5613915" y="1956315"/>
          <a:ext cx="2550318" cy="1530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Create trends by institution</a:t>
          </a:r>
        </a:p>
      </dsp:txBody>
      <dsp:txXfrm>
        <a:off x="5613915" y="1956315"/>
        <a:ext cx="2550318" cy="1530191"/>
      </dsp:txXfrm>
    </dsp:sp>
    <dsp:sp modelId="{99E6A18B-3C59-46DF-9298-0DDEC1B14EEC}">
      <dsp:nvSpPr>
        <dsp:cNvPr id="0" name=""/>
        <dsp:cNvSpPr/>
      </dsp:nvSpPr>
      <dsp:spPr>
        <a:xfrm>
          <a:off x="8419266" y="1956315"/>
          <a:ext cx="2550318" cy="1530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Create visualizations</a:t>
          </a:r>
        </a:p>
      </dsp:txBody>
      <dsp:txXfrm>
        <a:off x="8419266" y="1956315"/>
        <a:ext cx="2550318" cy="1530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8AC04-0E32-434F-BC4E-D471074C9AB9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7F034-329F-409D-A864-7353A372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6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62CC-6A1A-4734-91EA-30DC7B5C99D0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6373-5997-49F4-8A1B-088906259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6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62CC-6A1A-4734-91EA-30DC7B5C99D0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6373-5997-49F4-8A1B-088906259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6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62CC-6A1A-4734-91EA-30DC7B5C99D0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6373-5997-49F4-8A1B-088906259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3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62CC-6A1A-4734-91EA-30DC7B5C99D0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6373-5997-49F4-8A1B-088906259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1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62CC-6A1A-4734-91EA-30DC7B5C99D0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6373-5997-49F4-8A1B-088906259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62CC-6A1A-4734-91EA-30DC7B5C99D0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6373-5997-49F4-8A1B-088906259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62CC-6A1A-4734-91EA-30DC7B5C99D0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6373-5997-49F4-8A1B-088906259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5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62CC-6A1A-4734-91EA-30DC7B5C99D0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6373-5997-49F4-8A1B-088906259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62CC-6A1A-4734-91EA-30DC7B5C99D0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6373-5997-49F4-8A1B-088906259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62CC-6A1A-4734-91EA-30DC7B5C99D0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6373-5997-49F4-8A1B-088906259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8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62CC-6A1A-4734-91EA-30DC7B5C99D0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6373-5997-49F4-8A1B-088906259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962CC-6A1A-4734-91EA-30DC7B5C99D0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76373-5997-49F4-8A1B-088906259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rk-ir.org/meetings.php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airweb.org/ipedscommunit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dsurveys.rti.org/ipeds_trp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rk-ir.org/meetings.ph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nces.ed.gov/ipeds/join-in/npec/national-postsecondary-cooperative-education-npec-product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nces.ed.gov/ipeds/SummaryTabl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bit.ly/IPEDSpeergroup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nces.ed.gov/ipeds/SummaryTabl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rk-ir.org/meetings.php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0659" y="2472796"/>
            <a:ext cx="9144000" cy="1363134"/>
          </a:xfrm>
        </p:spPr>
        <p:txBody>
          <a:bodyPr>
            <a:normAutofit/>
          </a:bodyPr>
          <a:lstStyle/>
          <a:p>
            <a:r>
              <a:rPr lang="en-US" dirty="0"/>
              <a:t>2023-2024 IPEDS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4247410"/>
            <a:ext cx="12192000" cy="1363133"/>
          </a:xfrm>
        </p:spPr>
        <p:txBody>
          <a:bodyPr/>
          <a:lstStyle/>
          <a:p>
            <a:r>
              <a:rPr lang="en-US" dirty="0"/>
              <a:t>Eric Atchison</a:t>
            </a:r>
          </a:p>
          <a:p>
            <a:r>
              <a:rPr lang="en-US" dirty="0"/>
              <a:t>Vice President for Strategic Research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74" y="5131962"/>
            <a:ext cx="2212849" cy="1371600"/>
          </a:xfrm>
          <a:prstGeom prst="rect">
            <a:avLst/>
          </a:prstGeom>
        </p:spPr>
      </p:pic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5791ADB7-D3E2-BFFE-E8D7-238F74DB8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27" y="354438"/>
            <a:ext cx="2821142" cy="228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98013F-9912-DF82-D2B4-92C358E678BE}"/>
              </a:ext>
            </a:extLst>
          </p:cNvPr>
          <p:cNvSpPr txBox="1"/>
          <p:nvPr/>
        </p:nvSpPr>
        <p:spPr>
          <a:xfrm>
            <a:off x="604434" y="354438"/>
            <a:ext cx="40809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Slides available at </a:t>
            </a:r>
            <a:r>
              <a:rPr lang="en-US" dirty="0">
                <a:hlinkClick r:id="rId4"/>
              </a:rPr>
              <a:t>https://ark-ir.org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1CC19-8E6F-80BF-51CD-73729F2D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 (Headings)"/>
                <a:cs typeface="Times New Roman" panose="02020603050405020304" pitchFamily="18" charset="0"/>
              </a:rPr>
              <a:t>Dual Enrollment </a:t>
            </a:r>
            <a:r>
              <a:rPr lang="en-US" dirty="0"/>
              <a:t>Changes: </a:t>
            </a:r>
            <a:r>
              <a:rPr lang="en-US" sz="3600" dirty="0"/>
              <a:t>IC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8D10B3-F4C7-B322-640E-A6C26C497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2286000"/>
            <a:ext cx="110871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5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1CC19-8E6F-80BF-51CD-73729F2D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 (Headings)"/>
                <a:cs typeface="Times New Roman" panose="02020603050405020304" pitchFamily="18" charset="0"/>
              </a:rPr>
              <a:t>Dual Enrollment </a:t>
            </a:r>
            <a:r>
              <a:rPr lang="en-US" dirty="0">
                <a:latin typeface="Calibri Light (Headings)"/>
              </a:rPr>
              <a:t>Changes</a:t>
            </a:r>
            <a:r>
              <a:rPr lang="en-US" dirty="0"/>
              <a:t>: </a:t>
            </a:r>
            <a:r>
              <a:rPr lang="en-US" sz="3600" dirty="0"/>
              <a:t>E12 (New Part C)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8B2421-ECBE-7906-D488-1652865AE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37" y="1372235"/>
            <a:ext cx="10147325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6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F0345-9867-75EB-AB15-1DBB9DDF1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 Light (Headings)"/>
                <a:cs typeface="Times New Roman"/>
              </a:rPr>
              <a:t>Fall Enrollment</a:t>
            </a:r>
            <a:r>
              <a:rPr lang="en-US" sz="3600" dirty="0">
                <a:latin typeface="Calibri Light (Headings)"/>
                <a:cs typeface="Times New Roman"/>
              </a:rPr>
              <a:t>: Retention Rate for First-Time Bachelor’s Degree–Seeking Students</a:t>
            </a:r>
            <a:endParaRPr lang="en-US" sz="3600" dirty="0">
              <a:latin typeface="Calibri Light 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1DF3A-C771-BDF1-9D5C-DE887FB14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 E: Retention Rates for First-Time Bachelor’s Degree–Seeking Student Cohort</a:t>
            </a:r>
            <a:endParaRPr lang="en-US" sz="2400" b="1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Retention rates examine the percentage of first-time bachelor’s degree (or equivalent) seeking students enrolled in the fall of the prior year that are still enrolled in the fall of the current year </a:t>
            </a:r>
            <a:r>
              <a:rPr lang="en-US" sz="2400" b="0" i="0" u="none" strike="noStrike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 have completed their bachelor’s program in that time.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521208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Total students retained = students from the Fall 2022 cohort who are still enrolled as of Fall 2023 </a:t>
            </a:r>
            <a:r>
              <a:rPr lang="en-US" sz="2400" b="1" i="0" u="none" strike="noStrike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students from Fall 2022 cohort who completed their bachelor’s program as of Fall 2023</a:t>
            </a: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none" strike="noStrike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(Students from the Fall 2022 cohort still enrolled as of Fall 2023 </a:t>
            </a:r>
            <a:r>
              <a:rPr lang="en-US" sz="2400" b="0" i="0" u="none" strike="noStrike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Students from Fall 2022 cohort who completed their bachelor’s program as of Fall 2023</a:t>
            </a:r>
            <a:r>
              <a:rPr lang="en-US" sz="2400" b="0" i="0" u="none" strike="noStrike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0" i="0" u="none" strike="noStrike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/(Adjusted Fall 2022 cohort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*100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3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F7ABC-2A62-19F1-C555-4107D9695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 Light (Headings)"/>
                <a:cs typeface="Times New Roman"/>
              </a:rPr>
              <a:t>Clarifying Inclusion of Reporting Incarcerated Students</a:t>
            </a:r>
            <a:endParaRPr lang="en-US" sz="4000" dirty="0">
              <a:latin typeface="Calibri Light (Headings)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AB635E-757C-C20D-4B27-C5319B9AF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288701"/>
              </p:ext>
            </p:extLst>
          </p:nvPr>
        </p:nvGraphicFramePr>
        <p:xfrm>
          <a:off x="381000" y="1690688"/>
          <a:ext cx="11554326" cy="4785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733822432"/>
                    </a:ext>
                  </a:extLst>
                </a:gridCol>
                <a:gridCol w="9801726">
                  <a:extLst>
                    <a:ext uri="{9D8B030D-6E8A-4147-A177-3AD203B41FA5}">
                      <a16:colId xmlns:a16="http://schemas.microsoft.com/office/drawing/2014/main" val="3422301247"/>
                    </a:ext>
                  </a:extLst>
                </a:gridCol>
              </a:tblGrid>
              <a:tr h="477746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Survey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FAQ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 marL="243840" marR="243840" marT="121920" marB="121920" anchor="ctr"/>
                </a:tc>
                <a:extLst>
                  <a:ext uri="{0D108BD9-81ED-4DB2-BD59-A6C34878D82A}">
                    <a16:rowId xmlns:a16="http://schemas.microsoft.com/office/drawing/2014/main" val="3176672875"/>
                  </a:ext>
                </a:extLst>
              </a:tr>
              <a:tr h="831131">
                <a:tc>
                  <a:txBody>
                    <a:bodyPr/>
                    <a:lstStyle/>
                    <a:p>
                      <a:pPr lvl="0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Fall Enr,</a:t>
                      </a:r>
                    </a:p>
                    <a:p>
                      <a:pPr lvl="0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12-Mo Enr.</a:t>
                      </a:r>
                    </a:p>
                  </a:txBody>
                  <a:tcPr marL="243840" marR="243840" marT="121920" marB="12192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Should incarcerated students be included in enrollment reporting?</a:t>
                      </a:r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Yes, include all students enrolled for credit even if enrolled at off-campus locations (e.g., federal or state penal institution). </a:t>
                      </a:r>
                    </a:p>
                  </a:txBody>
                  <a:tcPr marL="243840" marR="243840" marT="121920" marB="121920"/>
                </a:tc>
                <a:extLst>
                  <a:ext uri="{0D108BD9-81ED-4DB2-BD59-A6C34878D82A}">
                    <a16:rowId xmlns:a16="http://schemas.microsoft.com/office/drawing/2014/main" val="3328468662"/>
                  </a:ext>
                </a:extLst>
              </a:tr>
              <a:tr h="847023">
                <a:tc>
                  <a:txBody>
                    <a:bodyPr/>
                    <a:lstStyle/>
                    <a:p>
                      <a:pPr lvl="0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 Resources</a:t>
                      </a:r>
                    </a:p>
                  </a:txBody>
                  <a:tcPr marL="243840" marR="243840" marT="121920" marB="12192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Should staff providing instruction or services for incarcerated students be reported in HR? </a:t>
                      </a:r>
                    </a:p>
                    <a:p>
                      <a:pPr lvl="0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Yes. Include all staff who provide instruction or services for incarcerated students and who are paid for these services directly by their institution.</a:t>
                      </a:r>
                    </a:p>
                  </a:txBody>
                  <a:tcPr marL="243840" marR="243840" marT="121920" marB="121920"/>
                </a:tc>
                <a:extLst>
                  <a:ext uri="{0D108BD9-81ED-4DB2-BD59-A6C34878D82A}">
                    <a16:rowId xmlns:a16="http://schemas.microsoft.com/office/drawing/2014/main" val="1871532298"/>
                  </a:ext>
                </a:extLst>
              </a:tr>
              <a:tr h="847023">
                <a:tc>
                  <a:txBody>
                    <a:bodyPr/>
                    <a:lstStyle/>
                    <a:p>
                      <a:pPr lvl="0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Completions</a:t>
                      </a:r>
                    </a:p>
                  </a:txBody>
                  <a:tcPr marL="243840" marR="243840" marT="121920" marB="12192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Should recognized postsecondary credentials awarded to incarcerated students be reported?</a:t>
                      </a:r>
                    </a:p>
                    <a:p>
                      <a:pPr lvl="0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Yes, all recognized postsecondary credentials awarded by your institution should be reported, including those conferred to incarcerated students.</a:t>
                      </a:r>
                    </a:p>
                  </a:txBody>
                  <a:tcPr marL="243840" marR="243840" marT="121920" marB="121920"/>
                </a:tc>
                <a:extLst>
                  <a:ext uri="{0D108BD9-81ED-4DB2-BD59-A6C34878D82A}">
                    <a16:rowId xmlns:a16="http://schemas.microsoft.com/office/drawing/2014/main" val="2045599834"/>
                  </a:ext>
                </a:extLst>
              </a:tr>
              <a:tr h="847023">
                <a:tc>
                  <a:txBody>
                    <a:bodyPr/>
                    <a:lstStyle/>
                    <a:p>
                      <a:pPr lvl="0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Outcome Measures, Grad Rates</a:t>
                      </a:r>
                    </a:p>
                  </a:txBody>
                  <a:tcPr marL="243840" marR="243840" marT="121920" marB="12192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Should incarcerated students be in included in OM/GR cohorts? </a:t>
                      </a:r>
                    </a:p>
                    <a:p>
                      <a:pPr lvl="0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Yes, include incarcerated students when establishing cohorts. </a:t>
                      </a:r>
                    </a:p>
                  </a:txBody>
                  <a:tcPr marL="243840" marR="243840" marT="121920" marB="121920"/>
                </a:tc>
                <a:extLst>
                  <a:ext uri="{0D108BD9-81ED-4DB2-BD59-A6C34878D82A}">
                    <a16:rowId xmlns:a16="http://schemas.microsoft.com/office/drawing/2014/main" val="4216973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17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F7ABC-2A62-19F1-C555-4107D9695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 Light (Headings)"/>
                <a:cs typeface="Times New Roman"/>
              </a:rPr>
              <a:t>SFA: Removed “Groups” terminology</a:t>
            </a:r>
            <a:endParaRPr lang="en-US" sz="4000" dirty="0">
              <a:latin typeface="Calibri Light (Headings)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5E809-6230-A464-F553-72599025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577" y="1465434"/>
            <a:ext cx="7140846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3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23002"/>
            <a:ext cx="12192000" cy="1701800"/>
          </a:xfrm>
        </p:spPr>
        <p:txBody>
          <a:bodyPr>
            <a:normAutofit/>
          </a:bodyPr>
          <a:lstStyle/>
          <a:p>
            <a:r>
              <a:rPr lang="en-US" sz="4800" dirty="0"/>
              <a:t>IPEDS Listserv </a:t>
            </a:r>
            <a:r>
              <a:rPr lang="en-US" sz="4800" dirty="0">
                <a:sym typeface="Wingdings" panose="05000000000000000000" pitchFamily="2" charset="2"/>
              </a:rPr>
              <a:t></a:t>
            </a:r>
            <a:r>
              <a:rPr lang="en-US" sz="4800" dirty="0"/>
              <a:t> IPEDS Knowledge Exchange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94666"/>
            <a:ext cx="9144000" cy="136313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2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54DF6-63F8-0A16-554F-CB3BE354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IPEDS Listserv Transition to IPEDS Knowledge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62A2B-AC76-42CF-7A69-62C486144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690688"/>
            <a:ext cx="4753171" cy="4351338"/>
          </a:xfrm>
        </p:spPr>
        <p:txBody>
          <a:bodyPr>
            <a:normAutofit/>
          </a:bodyPr>
          <a:lstStyle/>
          <a:p>
            <a:pPr marL="685800" indent="-685800" defTabSz="1370962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/>
                <a:cs typeface="Times New Roman"/>
              </a:rPr>
              <a:t>IPEDS Listserv platform retired as of May 1, 2023.</a:t>
            </a:r>
          </a:p>
          <a:p>
            <a:pPr marL="685800" indent="-685800" defTabSz="1370962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/>
                <a:cs typeface="Times New Roman"/>
              </a:rPr>
              <a:t>New enhanced way for the IPEDS community to connect, share resources, and ask each other questions—the </a:t>
            </a:r>
            <a:r>
              <a:rPr lang="en-US" sz="2400" dirty="0">
                <a:latin typeface="Times New Roman"/>
                <a:cs typeface="Times New Roman"/>
                <a:hlinkClick r:id="rId2"/>
              </a:rPr>
              <a:t>IPEDS Knowledge Exchange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FE8478-4750-DFB7-AC36-0E17440B6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046" y="1920240"/>
            <a:ext cx="6457754" cy="30175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97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23002"/>
            <a:ext cx="12192000" cy="1701800"/>
          </a:xfrm>
        </p:spPr>
        <p:txBody>
          <a:bodyPr>
            <a:normAutofit/>
          </a:bodyPr>
          <a:lstStyle/>
          <a:p>
            <a:r>
              <a:rPr lang="en-US" dirty="0"/>
              <a:t>Recent IPEDS Technical Review Panels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94666"/>
            <a:ext cx="9144000" cy="136313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4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IPEDS R&amp;D: </a:t>
            </a:r>
            <a:r>
              <a:rPr lang="en-US" altLang="en-US" sz="4000" dirty="0"/>
              <a:t>Recent TRP meetings</a:t>
            </a:r>
            <a:endParaRPr lang="en-US" sz="4000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5E8848C-84DA-074E-89B0-FE9E89BD7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01164"/>
              </p:ext>
            </p:extLst>
          </p:nvPr>
        </p:nvGraphicFramePr>
        <p:xfrm>
          <a:off x="935566" y="1954692"/>
          <a:ext cx="10644892" cy="258285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90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2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29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marL="25711" marR="25711" marT="12857" marB="12857" anchor="ctr">
                    <a:solidFill>
                      <a:srgbClr val="576F7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TRP Topic</a:t>
                      </a:r>
                    </a:p>
                  </a:txBody>
                  <a:tcPr marL="25711" marR="25711" marT="12857" marB="12857" anchor="ctr">
                    <a:solidFill>
                      <a:srgbClr val="576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March 2023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Organizing a Working Group for the IPEDS Finance Survey Component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November 2022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Nondegree Credentials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March 2022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Revisiting the Purpose of the Finance Survey Component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October 2021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Incarcerated Students and Second Chance Pell: Data Collection Considerations</a:t>
                      </a:r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231CA2C-B9F7-A322-36BE-62D3A6EC4DB9}"/>
              </a:ext>
            </a:extLst>
          </p:cNvPr>
          <p:cNvSpPr txBox="1"/>
          <p:nvPr/>
        </p:nvSpPr>
        <p:spPr>
          <a:xfrm>
            <a:off x="935566" y="4917421"/>
            <a:ext cx="6551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https://edsurveys.rti.org/ipeds_trp/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763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23002"/>
            <a:ext cx="12192000" cy="1701800"/>
          </a:xfrm>
        </p:spPr>
        <p:txBody>
          <a:bodyPr>
            <a:normAutofit/>
          </a:bodyPr>
          <a:lstStyle/>
          <a:p>
            <a:r>
              <a:rPr lang="en-US" dirty="0"/>
              <a:t>Upcoming Data Topics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94666"/>
            <a:ext cx="9144000" cy="136313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1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2023-24 Data Collection Calendar</a:t>
            </a:r>
          </a:p>
          <a:p>
            <a:r>
              <a:rPr lang="en-US" dirty="0"/>
              <a:t>2023-24 Data Collection Changes</a:t>
            </a:r>
          </a:p>
          <a:p>
            <a:r>
              <a:rPr lang="en-US" dirty="0"/>
              <a:t>IPEDS Listserv </a:t>
            </a:r>
            <a:r>
              <a:rPr lang="en-US" dirty="0">
                <a:sym typeface="Wingdings" panose="05000000000000000000" pitchFamily="2" charset="2"/>
              </a:rPr>
              <a:t> IPEDS Knowledge Exchange</a:t>
            </a:r>
            <a:endParaRPr lang="en-US" dirty="0"/>
          </a:p>
          <a:p>
            <a:r>
              <a:rPr lang="en-US" dirty="0"/>
              <a:t>Recent IPEDS Technical Review Panels</a:t>
            </a:r>
          </a:p>
          <a:p>
            <a:r>
              <a:rPr lang="en-US" dirty="0"/>
              <a:t>Upcoming Data Topics</a:t>
            </a:r>
          </a:p>
          <a:p>
            <a:r>
              <a:rPr lang="en-US" dirty="0"/>
              <a:t>IPEDS Summary Tables Data Tool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3FAA7-F40E-E4C5-B02B-80F21AE4463A}"/>
              </a:ext>
            </a:extLst>
          </p:cNvPr>
          <p:cNvSpPr txBox="1"/>
          <p:nvPr/>
        </p:nvSpPr>
        <p:spPr>
          <a:xfrm>
            <a:off x="838200" y="58076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Slide deck available at: </a:t>
            </a:r>
            <a:r>
              <a:rPr lang="en-US" dirty="0">
                <a:hlinkClick r:id="rId2"/>
              </a:rPr>
              <a:t>https://ark-ir.org/meetings.php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798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IPEDS R&amp;D: </a:t>
            </a:r>
            <a:r>
              <a:rPr lang="en-US" altLang="en-US" sz="4000" dirty="0"/>
              <a:t>Soon to be Released Papers</a:t>
            </a:r>
            <a:endParaRPr lang="en-US" sz="4000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5E8848C-84DA-074E-89B0-FE9E89BD7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026764"/>
              </p:ext>
            </p:extLst>
          </p:nvPr>
        </p:nvGraphicFramePr>
        <p:xfrm>
          <a:off x="935566" y="1954692"/>
          <a:ext cx="10418234" cy="203421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418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296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Current NPEC Paper Topic</a:t>
                      </a:r>
                    </a:p>
                  </a:txBody>
                  <a:tcPr marL="25711" marR="25711" marT="12857" marB="12857" anchor="ctr">
                    <a:solidFill>
                      <a:srgbClr val="576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Improving the IPEDS Student Average Net Price to be More Relevant for Consumers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Understanding and Improving the Usage of the Outcome Measures Survey Component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Purpose of the IPEDS Data Collection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231CA2C-B9F7-A322-36BE-62D3A6EC4DB9}"/>
              </a:ext>
            </a:extLst>
          </p:cNvPr>
          <p:cNvSpPr txBox="1"/>
          <p:nvPr/>
        </p:nvSpPr>
        <p:spPr>
          <a:xfrm>
            <a:off x="935566" y="4917421"/>
            <a:ext cx="10418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https://nces.ed.gov/ipeds/join-in/npec/national-postsecondary-cooperative-education-npec-products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536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IPEDS R&amp;D: </a:t>
            </a:r>
            <a:r>
              <a:rPr lang="en-US" altLang="en-US" sz="4000" dirty="0"/>
              <a:t>Future Commissioned Papers</a:t>
            </a:r>
            <a:endParaRPr lang="en-US" sz="4000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5E8848C-84DA-074E-89B0-FE9E89BD7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576118"/>
              </p:ext>
            </p:extLst>
          </p:nvPr>
        </p:nvGraphicFramePr>
        <p:xfrm>
          <a:off x="935566" y="1954692"/>
          <a:ext cx="10418234" cy="203421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418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296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Future NPEC Paper Topic</a:t>
                      </a:r>
                    </a:p>
                  </a:txBody>
                  <a:tcPr marL="25711" marR="25711" marT="12857" marB="12857" anchor="ctr">
                    <a:solidFill>
                      <a:srgbClr val="576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Improving the College Navigator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Creating a Student Success Survey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Reimagining Degree/Certificate Levels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42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23002"/>
            <a:ext cx="12192000" cy="1701800"/>
          </a:xfrm>
        </p:spPr>
        <p:txBody>
          <a:bodyPr>
            <a:normAutofit/>
          </a:bodyPr>
          <a:lstStyle/>
          <a:p>
            <a:r>
              <a:rPr lang="en-US" dirty="0"/>
              <a:t>IPEDS Peer Group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94666"/>
            <a:ext cx="9144000" cy="136313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0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IPEDS Peer Group 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34285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>
                <a:hlinkClick r:id="rId2"/>
              </a:rPr>
              <a:t>https://nces.ed.gov/ipeds/SummaryTables/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34109A-3854-E969-3578-F721EE184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5203"/>
            <a:ext cx="7163670" cy="48463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4B0F68-6223-4482-7DBC-73D5996FD32A}"/>
              </a:ext>
            </a:extLst>
          </p:cNvPr>
          <p:cNvSpPr txBox="1"/>
          <p:nvPr/>
        </p:nvSpPr>
        <p:spPr>
          <a:xfrm>
            <a:off x="604434" y="354438"/>
            <a:ext cx="5339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Dashboard available at </a:t>
            </a:r>
            <a:r>
              <a:rPr lang="en-US" dirty="0">
                <a:hlinkClick r:id="rId4"/>
              </a:rPr>
              <a:t>https://bit.ly/IPEDSpeergroups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01B3D8-860C-B6D4-916E-34A5EB2A1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673" y="1345203"/>
            <a:ext cx="7155327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6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23002"/>
            <a:ext cx="12192000" cy="1701800"/>
          </a:xfrm>
        </p:spPr>
        <p:txBody>
          <a:bodyPr>
            <a:normAutofit/>
          </a:bodyPr>
          <a:lstStyle/>
          <a:p>
            <a:r>
              <a:rPr lang="en-US" dirty="0"/>
              <a:t>IPEDS Summary Tables Data Tool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94666"/>
            <a:ext cx="9144000" cy="136313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6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IPEDS Data Tools: </a:t>
            </a:r>
            <a:r>
              <a:rPr lang="en-US" sz="3600" dirty="0"/>
              <a:t>Summary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34285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>
                <a:hlinkClick r:id="rId2"/>
              </a:rPr>
              <a:t>https://nces.ed.gov/ipeds/SummaryTables/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5AA16602-A87C-8D4B-441E-2CA131F1E0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136003"/>
              </p:ext>
            </p:extLst>
          </p:nvPr>
        </p:nvGraphicFramePr>
        <p:xfrm>
          <a:off x="609600" y="2519363"/>
          <a:ext cx="10972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399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DD1B-395E-256A-4A5E-33AE456F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IPEDS Data Tools: </a:t>
            </a:r>
            <a:r>
              <a:rPr lang="en-US" sz="3600" dirty="0"/>
              <a:t>Summary Tables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7DD39-CDEF-D67A-A9B0-CC7427712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78"/>
          <a:stretch/>
        </p:blipFill>
        <p:spPr>
          <a:xfrm>
            <a:off x="1462087" y="1690688"/>
            <a:ext cx="9267825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6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DD1B-395E-256A-4A5E-33AE456F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IPEDS Data Tools: </a:t>
            </a:r>
            <a:r>
              <a:rPr lang="en-US" sz="3600" dirty="0"/>
              <a:t>Summary Tables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24E425-DC93-30C8-E0A1-4A5C2EC5B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453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2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DD1B-395E-256A-4A5E-33AE456F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IPEDS Data Tools: </a:t>
            </a:r>
            <a:r>
              <a:rPr lang="en-US" sz="3600" dirty="0"/>
              <a:t>Summary Tables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F9C3E-58F1-4F9B-A20D-CAD856C73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553"/>
            <a:ext cx="12192000" cy="379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1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DD1B-395E-256A-4A5E-33AE456F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IPEDS Data Tools: </a:t>
            </a:r>
            <a:r>
              <a:rPr lang="en-US" sz="3600" dirty="0"/>
              <a:t>Summary Tables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C8521-59F5-6376-EF26-BCAE76657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1309"/>
            <a:ext cx="12192000" cy="311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23002"/>
            <a:ext cx="12192000" cy="1701800"/>
          </a:xfrm>
        </p:spPr>
        <p:txBody>
          <a:bodyPr>
            <a:normAutofit/>
          </a:bodyPr>
          <a:lstStyle/>
          <a:p>
            <a:r>
              <a:rPr lang="en-US" dirty="0"/>
              <a:t>2023-24 Data Collection Calendar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94666"/>
            <a:ext cx="9144000" cy="136313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DD1B-395E-256A-4A5E-33AE456F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IPEDS Data Tools: </a:t>
            </a:r>
            <a:r>
              <a:rPr lang="en-US" sz="3600" dirty="0"/>
              <a:t>Summary Tables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0B49F4-895E-E5FB-E959-12A0E6746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4694"/>
            <a:ext cx="12192000" cy="268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4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DD1B-395E-256A-4A5E-33AE456F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IPEDS Data Tools: </a:t>
            </a:r>
            <a:r>
              <a:rPr lang="en-US" sz="3600" dirty="0"/>
              <a:t>Summary Tables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989C05-9E5F-1641-09FB-527C64AEE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690688"/>
            <a:ext cx="1104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4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DD1B-395E-256A-4A5E-33AE456F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IPEDS Data Tools: </a:t>
            </a:r>
            <a:r>
              <a:rPr lang="en-US" sz="3600" dirty="0"/>
              <a:t>Summary Tables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697C87-0C99-11BF-40E6-59D389F5A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457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" y="2578100"/>
            <a:ext cx="12192000" cy="1701800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C568BC23-9189-CC82-7841-8A673A849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27" y="354438"/>
            <a:ext cx="2821142" cy="228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E32BB5-AD95-43BF-5AC6-72DCE842A6BF}"/>
              </a:ext>
            </a:extLst>
          </p:cNvPr>
          <p:cNvSpPr txBox="1"/>
          <p:nvPr/>
        </p:nvSpPr>
        <p:spPr>
          <a:xfrm>
            <a:off x="604434" y="354438"/>
            <a:ext cx="40809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Slides available at </a:t>
            </a:r>
            <a:r>
              <a:rPr lang="en-US" dirty="0">
                <a:hlinkClick r:id="rId3"/>
              </a:rPr>
              <a:t>https://ark-ir.org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8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2023-24 Data Collection Schedule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548EF2-1266-5AD0-909B-A2A1CA3E8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80" y="1449017"/>
            <a:ext cx="1036264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2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2023-24 Data Collection:</a:t>
            </a:r>
            <a:r>
              <a:rPr lang="en-US" sz="3600" dirty="0"/>
              <a:t> Other Important Dates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274F3F-3E98-6D69-8A2D-16E544841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181225"/>
            <a:ext cx="116205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1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23002"/>
            <a:ext cx="12192000" cy="1701800"/>
          </a:xfrm>
        </p:spPr>
        <p:txBody>
          <a:bodyPr>
            <a:normAutofit/>
          </a:bodyPr>
          <a:lstStyle/>
          <a:p>
            <a:r>
              <a:rPr lang="en-US" dirty="0"/>
              <a:t>2023-24 Data Collection Changes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94666"/>
            <a:ext cx="9144000" cy="136313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9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6B78-8B17-AA48-4013-1A96FC7F0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Dual Enrollment: </a:t>
            </a:r>
            <a:r>
              <a:rPr lang="en-US" sz="3600" dirty="0">
                <a:cs typeface="Times New Roman" panose="02020603050405020304" pitchFamily="18" charset="0"/>
              </a:rPr>
              <a:t>Background </a:t>
            </a:r>
            <a:r>
              <a:rPr lang="en-US" sz="3600" dirty="0"/>
              <a:t>for 2023–24 Changes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A869C6-C6F8-403D-B49B-37DAB94EE6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2968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148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1CC19-8E6F-80BF-51CD-73729F2D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Enrollment: </a:t>
            </a:r>
            <a:r>
              <a:rPr lang="en-US" sz="3600" dirty="0"/>
              <a:t>Previous vs. 2023–24 Changes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C5981E-953B-9B51-76B5-1E949BD9E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86"/>
          <a:stretch/>
        </p:blipFill>
        <p:spPr>
          <a:xfrm>
            <a:off x="371475" y="1690688"/>
            <a:ext cx="11449050" cy="43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3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1CC19-8E6F-80BF-51CD-73729F2D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 (Headings)"/>
                <a:cs typeface="Times New Roman" panose="02020603050405020304" pitchFamily="18" charset="0"/>
              </a:rPr>
              <a:t>Dual Enrollment </a:t>
            </a:r>
            <a:r>
              <a:rPr lang="en-US" dirty="0"/>
              <a:t>Changes: </a:t>
            </a:r>
            <a:r>
              <a:rPr lang="en-US" sz="3600" dirty="0"/>
              <a:t>IC Header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76D6F-4A82-457A-47D9-DB4C7559B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690688"/>
            <a:ext cx="112871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4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856</Words>
  <Application>Microsoft Office PowerPoint</Application>
  <PresentationFormat>Widescreen</PresentationFormat>
  <Paragraphs>102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Calibri Light (Headings)</vt:lpstr>
      <vt:lpstr>Times New Roman</vt:lpstr>
      <vt:lpstr>Office Theme</vt:lpstr>
      <vt:lpstr>2023-2024 IPEDS Update</vt:lpstr>
      <vt:lpstr>Agenda</vt:lpstr>
      <vt:lpstr>2023-24 Data Collection Calendar</vt:lpstr>
      <vt:lpstr>2023-24 Data Collection Schedule</vt:lpstr>
      <vt:lpstr>2023-24 Data Collection: Other Important Dates</vt:lpstr>
      <vt:lpstr>2023-24 Data Collection Changes</vt:lpstr>
      <vt:lpstr>Dual Enrollment: Background for 2023–24 Changes</vt:lpstr>
      <vt:lpstr>Dual Enrollment: Previous vs. 2023–24 Changes</vt:lpstr>
      <vt:lpstr>Dual Enrollment Changes: IC Header</vt:lpstr>
      <vt:lpstr>Dual Enrollment Changes: IC</vt:lpstr>
      <vt:lpstr>Dual Enrollment Changes: E12 (New Part C)</vt:lpstr>
      <vt:lpstr>Fall Enrollment: Retention Rate for First-Time Bachelor’s Degree–Seeking Students</vt:lpstr>
      <vt:lpstr>Clarifying Inclusion of Reporting Incarcerated Students</vt:lpstr>
      <vt:lpstr>SFA: Removed “Groups” terminology</vt:lpstr>
      <vt:lpstr>IPEDS Listserv  IPEDS Knowledge Exchange</vt:lpstr>
      <vt:lpstr>IPEDS Listserv Transition to IPEDS Knowledge Exchange</vt:lpstr>
      <vt:lpstr>Recent IPEDS Technical Review Panels</vt:lpstr>
      <vt:lpstr>IPEDS R&amp;D: Recent TRP meetings</vt:lpstr>
      <vt:lpstr>Upcoming Data Topics</vt:lpstr>
      <vt:lpstr>IPEDS R&amp;D: Soon to be Released Papers</vt:lpstr>
      <vt:lpstr>IPEDS R&amp;D: Future Commissioned Papers</vt:lpstr>
      <vt:lpstr>IPEDS Peer Group Comparisons</vt:lpstr>
      <vt:lpstr>IPEDS Peer Group Comparisons</vt:lpstr>
      <vt:lpstr>IPEDS Summary Tables Data Tool</vt:lpstr>
      <vt:lpstr>IPEDS Data Tools: Summary Tables</vt:lpstr>
      <vt:lpstr>IPEDS Data Tools: Summary Tables</vt:lpstr>
      <vt:lpstr>IPEDS Data Tools: Summary Tables</vt:lpstr>
      <vt:lpstr>IPEDS Data Tools: Summary Tables</vt:lpstr>
      <vt:lpstr>IPEDS Data Tools: Summary Tables</vt:lpstr>
      <vt:lpstr>IPEDS Data Tools: Summary Tables</vt:lpstr>
      <vt:lpstr>IPEDS Data Tools: Summary Tables</vt:lpstr>
      <vt:lpstr>IPEDS Data Tools: Summary Tables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2019-2020  Annual IPEDS Update</dc:title>
  <dc:creator>Eric Atchison</dc:creator>
  <cp:lastModifiedBy>Eric Atchison</cp:lastModifiedBy>
  <cp:revision>26</cp:revision>
  <dcterms:created xsi:type="dcterms:W3CDTF">2020-05-12T16:07:07Z</dcterms:created>
  <dcterms:modified xsi:type="dcterms:W3CDTF">2023-08-31T15:09:02Z</dcterms:modified>
</cp:coreProperties>
</file>